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8" r:id="rId2"/>
    <p:sldId id="259" r:id="rId3"/>
    <p:sldId id="260" r:id="rId4"/>
    <p:sldId id="261" r:id="rId5"/>
    <p:sldId id="262" r:id="rId6"/>
    <p:sldId id="263" r:id="rId7"/>
    <p:sldId id="264" r:id="rId8"/>
    <p:sldId id="266" r:id="rId9"/>
    <p:sldId id="268" r:id="rId10"/>
    <p:sldId id="270" r:id="rId11"/>
    <p:sldId id="271" r:id="rId12"/>
    <p:sldId id="272" r:id="rId13"/>
    <p:sldId id="273" r:id="rId14"/>
    <p:sldId id="275" r:id="rId15"/>
    <p:sldId id="276" r:id="rId16"/>
    <p:sldId id="280" r:id="rId17"/>
    <p:sldId id="267" r:id="rId18"/>
    <p:sldId id="279" r:id="rId19"/>
    <p:sldId id="283" r:id="rId20"/>
    <p:sldId id="286" r:id="rId21"/>
    <p:sldId id="287" r:id="rId22"/>
    <p:sldId id="288" r:id="rId23"/>
    <p:sldId id="289" r:id="rId24"/>
    <p:sldId id="269" r:id="rId25"/>
    <p:sldId id="296" r:id="rId26"/>
    <p:sldId id="297" r:id="rId27"/>
    <p:sldId id="298" r:id="rId28"/>
    <p:sldId id="29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130" autoAdjust="0"/>
    <p:restoredTop sz="94660"/>
  </p:normalViewPr>
  <p:slideViewPr>
    <p:cSldViewPr snapToGrid="0">
      <p:cViewPr varScale="1">
        <p:scale>
          <a:sx n="60" d="100"/>
          <a:sy n="60" d="100"/>
        </p:scale>
        <p:origin x="42" y="294"/>
      </p:cViewPr>
      <p:guideLst/>
    </p:cSldViewPr>
  </p:slideViewPr>
  <p:notesTextViewPr>
    <p:cViewPr>
      <p:scale>
        <a:sx n="1" d="1"/>
        <a:sy n="1" d="1"/>
      </p:scale>
      <p:origin x="0" y="0"/>
    </p:cViewPr>
  </p:notesTextViewPr>
  <p:sorterViewPr>
    <p:cViewPr>
      <p:scale>
        <a:sx n="30" d="100"/>
        <a:sy n="3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8/31/2017</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8/31/2017</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nytimes.com/2008/01/02/opinion/02diamond.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owl.english.purdue.edu/owl/resource/589/01/" TargetMode="External"/><Relationship Id="rId2" Type="http://schemas.openxmlformats.org/officeDocument/2006/relationships/hyperlink" Target="https://www.otc.edu/Documents_Academic_Integrity/Avoiding_plagiarism.pdf"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Sustainable Development</a:t>
            </a:r>
          </a:p>
        </p:txBody>
      </p:sp>
      <p:pic>
        <p:nvPicPr>
          <p:cNvPr id="5" name="Picture Placeholder 4"/>
          <p:cNvPicPr>
            <a:picLocks noGrp="1" noChangeAspect="1"/>
          </p:cNvPicPr>
          <p:nvPr>
            <p:ph type="pic" idx="1"/>
          </p:nvPr>
        </p:nvPicPr>
        <p:blipFill>
          <a:blip r:embed="rId2"/>
          <a:srcRect t="5988" b="5988"/>
          <a:stretch>
            <a:fillRect/>
          </a:stretch>
        </p:blipFill>
        <p:spPr>
          <a:prstGeom prst="rect">
            <a:avLst/>
          </a:prstGeom>
        </p:spPr>
      </p:pic>
      <p:sp>
        <p:nvSpPr>
          <p:cNvPr id="4" name="Text Placeholder 3"/>
          <p:cNvSpPr>
            <a:spLocks noGrp="1"/>
          </p:cNvSpPr>
          <p:nvPr>
            <p:ph type="body" sz="half" idx="2"/>
          </p:nvPr>
        </p:nvSpPr>
        <p:spPr/>
        <p:txBody>
          <a:bodyPr/>
          <a:lstStyle/>
          <a:p>
            <a:r>
              <a:rPr lang="en-US" dirty="0"/>
              <a:t>APEC 100 Hybrid</a:t>
            </a:r>
          </a:p>
          <a:p>
            <a:r>
              <a:rPr lang="en-US" dirty="0"/>
              <a:t> online and in-class</a:t>
            </a:r>
          </a:p>
          <a:p>
            <a:r>
              <a:rPr lang="en-US" dirty="0"/>
              <a:t>Fall 2017</a:t>
            </a:r>
          </a:p>
        </p:txBody>
      </p:sp>
      <p:sp>
        <p:nvSpPr>
          <p:cNvPr id="6" name="Rectangle 5"/>
          <p:cNvSpPr/>
          <p:nvPr/>
        </p:nvSpPr>
        <p:spPr>
          <a:xfrm>
            <a:off x="6775939" y="5867539"/>
            <a:ext cx="6096000" cy="230832"/>
          </a:xfrm>
          <a:prstGeom prst="rect">
            <a:avLst/>
          </a:prstGeom>
        </p:spPr>
        <p:txBody>
          <a:bodyPr>
            <a:spAutoFit/>
          </a:bodyPr>
          <a:lstStyle/>
          <a:p>
            <a:r>
              <a:rPr lang="en-US" sz="900" dirty="0"/>
              <a:t>http://gcxmag.com/wp-content/uploads/2012/12/globe-energy-for-World-Energy-news-398x320.jpg</a:t>
            </a:r>
          </a:p>
        </p:txBody>
      </p:sp>
    </p:spTree>
    <p:extLst>
      <p:ext uri="{BB962C8B-B14F-4D97-AF65-F5344CB8AC3E}">
        <p14:creationId xmlns:p14="http://schemas.microsoft.com/office/powerpoint/2010/main" val="2796297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Description</a:t>
            </a:r>
          </a:p>
        </p:txBody>
      </p:sp>
      <p:sp>
        <p:nvSpPr>
          <p:cNvPr id="3" name="Content Placeholder 2"/>
          <p:cNvSpPr>
            <a:spLocks noGrp="1"/>
          </p:cNvSpPr>
          <p:nvPr>
            <p:ph idx="1"/>
          </p:nvPr>
        </p:nvSpPr>
        <p:spPr/>
        <p:txBody>
          <a:bodyPr>
            <a:normAutofit/>
          </a:bodyPr>
          <a:lstStyle/>
          <a:p>
            <a:pPr marL="0" indent="0">
              <a:buNone/>
            </a:pPr>
            <a:r>
              <a:rPr lang="en-US" sz="2800" dirty="0"/>
              <a:t>Surveys pressing issues in the </a:t>
            </a:r>
            <a:r>
              <a:rPr lang="en-US" sz="2800" b="1" dirty="0"/>
              <a:t>management of natural resources</a:t>
            </a:r>
            <a:r>
              <a:rPr lang="en-US" sz="2800" dirty="0"/>
              <a:t>, </a:t>
            </a:r>
            <a:r>
              <a:rPr lang="en-US" sz="2800" b="1" dirty="0"/>
              <a:t>environmental protection</a:t>
            </a:r>
            <a:r>
              <a:rPr lang="en-US" sz="2800" dirty="0"/>
              <a:t>, and </a:t>
            </a:r>
            <a:r>
              <a:rPr lang="en-US" sz="2800" b="1" dirty="0"/>
              <a:t>international development</a:t>
            </a:r>
            <a:r>
              <a:rPr lang="en-US" sz="2800" dirty="0"/>
              <a:t>. Requires </a:t>
            </a:r>
            <a:r>
              <a:rPr lang="en-US" sz="2800" b="1" dirty="0"/>
              <a:t>critical evaluation </a:t>
            </a:r>
            <a:r>
              <a:rPr lang="en-US" sz="2800" dirty="0"/>
              <a:t>of these issues by applying basic policy analysis, considering the </a:t>
            </a:r>
            <a:r>
              <a:rPr lang="en-US" sz="2800" b="1" dirty="0"/>
              <a:t>ethical dimensions of policy</a:t>
            </a:r>
            <a:r>
              <a:rPr lang="en-US" sz="2800" dirty="0"/>
              <a:t>, and drawing on </a:t>
            </a:r>
            <a:r>
              <a:rPr lang="en-US" sz="2800" b="1" dirty="0"/>
              <a:t>economic indicators </a:t>
            </a:r>
            <a:r>
              <a:rPr lang="en-US" sz="2800" dirty="0"/>
              <a:t>of </a:t>
            </a:r>
            <a:r>
              <a:rPr lang="en-US" sz="2800" b="1" dirty="0"/>
              <a:t>environmental quality and human health.</a:t>
            </a:r>
          </a:p>
        </p:txBody>
      </p:sp>
    </p:spTree>
    <p:extLst>
      <p:ext uri="{BB962C8B-B14F-4D97-AF65-F5344CB8AC3E}">
        <p14:creationId xmlns:p14="http://schemas.microsoft.com/office/powerpoint/2010/main" val="243460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University goals for undergraduate education</a:t>
            </a:r>
          </a:p>
        </p:txBody>
      </p:sp>
      <p:sp>
        <p:nvSpPr>
          <p:cNvPr id="3" name="Content Placeholder 2"/>
          <p:cNvSpPr>
            <a:spLocks noGrp="1"/>
          </p:cNvSpPr>
          <p:nvPr>
            <p:ph idx="1"/>
          </p:nvPr>
        </p:nvSpPr>
        <p:spPr>
          <a:xfrm>
            <a:off x="3869268" y="976649"/>
            <a:ext cx="7315200" cy="5120640"/>
          </a:xfrm>
        </p:spPr>
        <p:txBody>
          <a:bodyPr>
            <a:normAutofit/>
          </a:bodyPr>
          <a:lstStyle/>
          <a:p>
            <a:pPr marL="0" indent="0">
              <a:buNone/>
            </a:pPr>
            <a:r>
              <a:rPr lang="en-US" sz="2800" dirty="0"/>
              <a:t>• Engaged citizens, involved in the world around them, and who understand the major challenges and debates of the day;</a:t>
            </a:r>
          </a:p>
          <a:p>
            <a:pPr marL="0" indent="0">
              <a:buNone/>
            </a:pPr>
            <a:r>
              <a:rPr lang="en-US" sz="2800" dirty="0"/>
              <a:t>• Aware of their intellectual strengths and interests and of their ethical values and commitments;</a:t>
            </a:r>
          </a:p>
          <a:p>
            <a:pPr marL="0" indent="0">
              <a:buNone/>
            </a:pPr>
            <a:r>
              <a:rPr lang="en-US" sz="2800" dirty="0"/>
              <a:t>• Equipped with the essential skills necessary to thrive in a rapidly evolving world including the ability to be a lifelong learner, creator, and innovator.</a:t>
            </a:r>
          </a:p>
          <a:p>
            <a:pPr marL="0" indent="0">
              <a:buNone/>
            </a:pPr>
            <a:endParaRPr lang="en-US" sz="2800" dirty="0"/>
          </a:p>
        </p:txBody>
      </p:sp>
    </p:spTree>
    <p:extLst>
      <p:ext uri="{BB962C8B-B14F-4D97-AF65-F5344CB8AC3E}">
        <p14:creationId xmlns:p14="http://schemas.microsoft.com/office/powerpoint/2010/main" val="58752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University goals for undergraduate education</a:t>
            </a:r>
          </a:p>
        </p:txBody>
      </p:sp>
      <p:sp>
        <p:nvSpPr>
          <p:cNvPr id="3" name="Content Placeholder 2"/>
          <p:cNvSpPr>
            <a:spLocks noGrp="1"/>
          </p:cNvSpPr>
          <p:nvPr>
            <p:ph idx="1"/>
          </p:nvPr>
        </p:nvSpPr>
        <p:spPr>
          <a:xfrm>
            <a:off x="3869268" y="1123837"/>
            <a:ext cx="7315200" cy="5120640"/>
          </a:xfrm>
        </p:spPr>
        <p:txBody>
          <a:bodyPr>
            <a:noAutofit/>
          </a:bodyPr>
          <a:lstStyle/>
          <a:p>
            <a:pPr marL="0" indent="0">
              <a:buNone/>
            </a:pPr>
            <a:r>
              <a:rPr lang="en-US" sz="2800" dirty="0"/>
              <a:t>1. Read critically, analyze arguments and information, and engage in constructive ideation.</a:t>
            </a:r>
          </a:p>
          <a:p>
            <a:pPr marL="0" indent="0">
              <a:buNone/>
            </a:pPr>
            <a:r>
              <a:rPr lang="en-US" sz="2800" dirty="0"/>
              <a:t>2. Communicate effectively in writing, orally, and through creative expression.</a:t>
            </a:r>
          </a:p>
          <a:p>
            <a:pPr marL="0" indent="0">
              <a:buNone/>
            </a:pPr>
            <a:r>
              <a:rPr lang="en-US" sz="2800" dirty="0"/>
              <a:t>3. Work collaboratively and independently within and across a variety of cultural contexts and a spectrum of differences.</a:t>
            </a:r>
          </a:p>
          <a:p>
            <a:pPr marL="0" indent="0">
              <a:buNone/>
            </a:pPr>
            <a:r>
              <a:rPr lang="en-US" sz="2800" dirty="0"/>
              <a:t>4. Critically evaluate the ethical implications of what they say and do.</a:t>
            </a:r>
          </a:p>
          <a:p>
            <a:pPr marL="0" indent="0">
              <a:buNone/>
            </a:pPr>
            <a:r>
              <a:rPr lang="en-US" sz="2800" dirty="0"/>
              <a:t>5. Reason quantitatively, computationally, and scientifically.</a:t>
            </a:r>
          </a:p>
          <a:p>
            <a:pPr marL="0" indent="0">
              <a:buNone/>
            </a:pPr>
            <a:endParaRPr lang="en-US" sz="2800" dirty="0"/>
          </a:p>
        </p:txBody>
      </p:sp>
    </p:spTree>
    <p:extLst>
      <p:ext uri="{BB962C8B-B14F-4D97-AF65-F5344CB8AC3E}">
        <p14:creationId xmlns:p14="http://schemas.microsoft.com/office/powerpoint/2010/main" val="25566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 and reading</a:t>
            </a:r>
          </a:p>
        </p:txBody>
      </p:sp>
      <p:sp>
        <p:nvSpPr>
          <p:cNvPr id="3" name="Content Placeholder 2"/>
          <p:cNvSpPr>
            <a:spLocks noGrp="1"/>
          </p:cNvSpPr>
          <p:nvPr>
            <p:ph idx="1"/>
          </p:nvPr>
        </p:nvSpPr>
        <p:spPr/>
        <p:txBody>
          <a:bodyPr>
            <a:normAutofit/>
          </a:bodyPr>
          <a:lstStyle/>
          <a:p>
            <a:r>
              <a:rPr lang="en-US" sz="3200" dirty="0"/>
              <a:t>No textbook</a:t>
            </a:r>
          </a:p>
          <a:p>
            <a:r>
              <a:rPr lang="en-US" sz="3200" dirty="0"/>
              <a:t>Supplementary readings assigned</a:t>
            </a:r>
          </a:p>
          <a:p>
            <a:pPr marL="0" indent="0">
              <a:buNone/>
            </a:pPr>
            <a:endParaRPr lang="en-US" sz="3200" dirty="0"/>
          </a:p>
        </p:txBody>
      </p:sp>
    </p:spTree>
    <p:extLst>
      <p:ext uri="{BB962C8B-B14F-4D97-AF65-F5344CB8AC3E}">
        <p14:creationId xmlns:p14="http://schemas.microsoft.com/office/powerpoint/2010/main" val="193236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Assessment</a:t>
            </a:r>
          </a:p>
        </p:txBody>
      </p:sp>
      <p:sp>
        <p:nvSpPr>
          <p:cNvPr id="4" name="Content Placeholder 3"/>
          <p:cNvSpPr>
            <a:spLocks noGrp="1"/>
          </p:cNvSpPr>
          <p:nvPr>
            <p:ph sz="half" idx="2"/>
          </p:nvPr>
        </p:nvSpPr>
        <p:spPr/>
        <p:txBody>
          <a:bodyPr>
            <a:normAutofit/>
          </a:bodyPr>
          <a:lstStyle/>
          <a:p>
            <a:pPr>
              <a:buNone/>
            </a:pPr>
            <a:r>
              <a:rPr lang="en-US" sz="2800" dirty="0"/>
              <a:t>A	93%-100%</a:t>
            </a:r>
          </a:p>
          <a:p>
            <a:pPr>
              <a:buNone/>
            </a:pPr>
            <a:r>
              <a:rPr lang="en-US" sz="2800" dirty="0"/>
              <a:t>A-	90%-92%</a:t>
            </a:r>
          </a:p>
          <a:p>
            <a:pPr>
              <a:buNone/>
            </a:pPr>
            <a:r>
              <a:rPr lang="en-US" sz="2800" dirty="0"/>
              <a:t>B+	87%-89%</a:t>
            </a:r>
          </a:p>
          <a:p>
            <a:pPr>
              <a:buNone/>
            </a:pPr>
            <a:r>
              <a:rPr lang="en-US" sz="2800" dirty="0"/>
              <a:t>B	83%-86%</a:t>
            </a:r>
          </a:p>
          <a:p>
            <a:pPr>
              <a:buNone/>
            </a:pPr>
            <a:r>
              <a:rPr lang="en-US" sz="2800" dirty="0"/>
              <a:t>B-	80%-82%</a:t>
            </a:r>
          </a:p>
          <a:p>
            <a:endParaRPr lang="en-US" sz="2800" dirty="0"/>
          </a:p>
        </p:txBody>
      </p:sp>
      <p:sp>
        <p:nvSpPr>
          <p:cNvPr id="6" name="Content Placeholder 5"/>
          <p:cNvSpPr>
            <a:spLocks noGrp="1"/>
          </p:cNvSpPr>
          <p:nvPr>
            <p:ph sz="quarter" idx="4"/>
          </p:nvPr>
        </p:nvSpPr>
        <p:spPr/>
        <p:txBody>
          <a:bodyPr>
            <a:normAutofit/>
          </a:bodyPr>
          <a:lstStyle/>
          <a:p>
            <a:pPr>
              <a:buNone/>
            </a:pPr>
            <a:r>
              <a:rPr lang="en-US" sz="2800" dirty="0"/>
              <a:t>C+	77%-79%</a:t>
            </a:r>
          </a:p>
          <a:p>
            <a:pPr>
              <a:buNone/>
            </a:pPr>
            <a:r>
              <a:rPr lang="en-US" sz="2800" dirty="0"/>
              <a:t>C	73%-76%</a:t>
            </a:r>
          </a:p>
          <a:p>
            <a:pPr>
              <a:buNone/>
            </a:pPr>
            <a:r>
              <a:rPr lang="en-US" sz="2800" dirty="0"/>
              <a:t>C-	70%-72%</a:t>
            </a:r>
          </a:p>
          <a:p>
            <a:pPr>
              <a:buNone/>
            </a:pPr>
            <a:r>
              <a:rPr lang="en-US" sz="2800" dirty="0"/>
              <a:t>D	63%-69%</a:t>
            </a:r>
          </a:p>
          <a:p>
            <a:pPr>
              <a:buNone/>
            </a:pPr>
            <a:r>
              <a:rPr lang="en-US" sz="2800" dirty="0"/>
              <a:t>D-	60%-62% </a:t>
            </a:r>
          </a:p>
          <a:p>
            <a:pPr>
              <a:buNone/>
            </a:pPr>
            <a:r>
              <a:rPr lang="en-US" sz="2800" dirty="0"/>
              <a:t>F		&lt; 60%</a:t>
            </a:r>
          </a:p>
          <a:p>
            <a:endParaRPr lang="en-US" sz="2800" dirty="0"/>
          </a:p>
        </p:txBody>
      </p:sp>
    </p:spTree>
    <p:extLst>
      <p:ext uri="{BB962C8B-B14F-4D97-AF65-F5344CB8AC3E}">
        <p14:creationId xmlns:p14="http://schemas.microsoft.com/office/powerpoint/2010/main" val="629038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Assessment</a:t>
            </a:r>
          </a:p>
        </p:txBody>
      </p:sp>
      <p:sp>
        <p:nvSpPr>
          <p:cNvPr id="3" name="Content Placeholder 2"/>
          <p:cNvSpPr>
            <a:spLocks noGrp="1"/>
          </p:cNvSpPr>
          <p:nvPr>
            <p:ph idx="1"/>
          </p:nvPr>
        </p:nvSpPr>
        <p:spPr/>
        <p:txBody>
          <a:bodyPr>
            <a:normAutofit/>
          </a:bodyPr>
          <a:lstStyle/>
          <a:p>
            <a:r>
              <a:rPr lang="en-US" sz="2800" dirty="0"/>
              <a:t>Class Participation:		10%</a:t>
            </a:r>
          </a:p>
          <a:p>
            <a:pPr lvl="1"/>
            <a:r>
              <a:rPr lang="en-US" sz="2600" dirty="0"/>
              <a:t>Attendance at in class </a:t>
            </a:r>
          </a:p>
          <a:p>
            <a:pPr marL="502920" lvl="1" indent="0">
              <a:buNone/>
            </a:pPr>
            <a:r>
              <a:rPr lang="en-US" sz="2600" dirty="0"/>
              <a:t>guest lectures and experiments</a:t>
            </a:r>
          </a:p>
          <a:p>
            <a:r>
              <a:rPr lang="en-US" sz="2800" dirty="0"/>
              <a:t>Writing Assignments:		30%</a:t>
            </a:r>
          </a:p>
          <a:p>
            <a:r>
              <a:rPr lang="en-US" sz="2800" dirty="0"/>
              <a:t>Quizzes:				10%</a:t>
            </a:r>
          </a:p>
          <a:p>
            <a:r>
              <a:rPr lang="en-US" sz="2800" dirty="0"/>
              <a:t>Exam I:				25%</a:t>
            </a:r>
          </a:p>
          <a:p>
            <a:r>
              <a:rPr lang="en-US" sz="2800" dirty="0"/>
              <a:t>Exam II:				25%</a:t>
            </a:r>
          </a:p>
          <a:p>
            <a:endParaRPr lang="en-US" sz="2800" dirty="0"/>
          </a:p>
        </p:txBody>
      </p:sp>
    </p:spTree>
    <p:extLst>
      <p:ext uri="{BB962C8B-B14F-4D97-AF65-F5344CB8AC3E}">
        <p14:creationId xmlns:p14="http://schemas.microsoft.com/office/powerpoint/2010/main" val="492807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Assignments</a:t>
            </a:r>
          </a:p>
        </p:txBody>
      </p:sp>
      <p:sp>
        <p:nvSpPr>
          <p:cNvPr id="3" name="Content Placeholder 2"/>
          <p:cNvSpPr>
            <a:spLocks noGrp="1"/>
          </p:cNvSpPr>
          <p:nvPr>
            <p:ph idx="1"/>
          </p:nvPr>
        </p:nvSpPr>
        <p:spPr/>
        <p:txBody>
          <a:bodyPr>
            <a:normAutofit/>
          </a:bodyPr>
          <a:lstStyle/>
          <a:p>
            <a:r>
              <a:rPr lang="en-US" sz="2400" dirty="0"/>
              <a:t>Individual writing assignments will be submitted online through the Canvas website and will be due by </a:t>
            </a:r>
            <a:r>
              <a:rPr lang="en-US" sz="2400" b="1" dirty="0"/>
              <a:t>2:00pm</a:t>
            </a:r>
            <a:r>
              <a:rPr lang="en-US" sz="2400" dirty="0"/>
              <a:t> on the day they are due and cannot be submitted by email.  </a:t>
            </a:r>
          </a:p>
          <a:p>
            <a:r>
              <a:rPr lang="en-US" sz="2400" b="1" dirty="0"/>
              <a:t>Unexcused late work will be reduced the equivalent of one letter grade for each day that it is turned in late starting at 2:00pm. </a:t>
            </a:r>
          </a:p>
          <a:p>
            <a:r>
              <a:rPr lang="en-US" sz="2400" dirty="0"/>
              <a:t>I will provide opportunities for making up graded work </a:t>
            </a:r>
            <a:r>
              <a:rPr lang="en-US" sz="2400" b="1" dirty="0"/>
              <a:t>only if the student has an officially excused absence </a:t>
            </a:r>
            <a:r>
              <a:rPr lang="en-US" sz="2400" dirty="0"/>
              <a:t>(see Academic Regulations for Undergraduates in the UD catalog).  </a:t>
            </a:r>
          </a:p>
          <a:p>
            <a:endParaRPr lang="en-US" sz="2400" dirty="0"/>
          </a:p>
        </p:txBody>
      </p:sp>
    </p:spTree>
    <p:extLst>
      <p:ext uri="{BB962C8B-B14F-4D97-AF65-F5344CB8AC3E}">
        <p14:creationId xmlns:p14="http://schemas.microsoft.com/office/powerpoint/2010/main" val="15120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Assignment 1</a:t>
            </a:r>
            <a:br>
              <a:rPr lang="en-US" dirty="0"/>
            </a:br>
            <a:r>
              <a:rPr lang="en-US" dirty="0"/>
              <a:t>Open now </a:t>
            </a:r>
            <a:br>
              <a:rPr lang="en-US" dirty="0"/>
            </a:br>
            <a:br>
              <a:rPr lang="en-US" dirty="0"/>
            </a:br>
            <a:r>
              <a:rPr lang="en-US" dirty="0"/>
              <a:t>Due Sept 26 2pm</a:t>
            </a:r>
          </a:p>
        </p:txBody>
      </p:sp>
      <p:sp>
        <p:nvSpPr>
          <p:cNvPr id="3" name="Content Placeholder 2"/>
          <p:cNvSpPr>
            <a:spLocks noGrp="1"/>
          </p:cNvSpPr>
          <p:nvPr>
            <p:ph idx="1"/>
          </p:nvPr>
        </p:nvSpPr>
        <p:spPr>
          <a:xfrm>
            <a:off x="3776353" y="1327245"/>
            <a:ext cx="7289362" cy="4634168"/>
          </a:xfrm>
        </p:spPr>
        <p:txBody>
          <a:bodyPr>
            <a:normAutofit/>
          </a:bodyPr>
          <a:lstStyle/>
          <a:p>
            <a:pPr marL="0" indent="0">
              <a:buNone/>
            </a:pPr>
            <a:r>
              <a:rPr lang="en-US" sz="2400" dirty="0"/>
              <a:t>Choose one topic :</a:t>
            </a:r>
          </a:p>
          <a:p>
            <a:r>
              <a:rPr lang="en-US" sz="2400" dirty="0"/>
              <a:t>Diamond, Jared. (January 2, 2008). What’s Your Consumption Factor? New York Times opinion. (</a:t>
            </a:r>
            <a:r>
              <a:rPr lang="en-US" sz="2400" dirty="0">
                <a:hlinkClick r:id="rId2"/>
              </a:rPr>
              <a:t>http://www.nytimes.com/2008/01/02/opinion/02diamond.html</a:t>
            </a:r>
            <a:r>
              <a:rPr lang="en-US" sz="2400" dirty="0"/>
              <a:t>?)</a:t>
            </a:r>
          </a:p>
          <a:p>
            <a:r>
              <a:rPr lang="en-US" sz="2400" dirty="0"/>
              <a:t>Hydraulic Fracturing (Fracking)</a:t>
            </a:r>
          </a:p>
          <a:p>
            <a:endParaRPr lang="en-US" sz="2400" dirty="0"/>
          </a:p>
          <a:p>
            <a:endParaRPr lang="en-US" sz="2400" dirty="0"/>
          </a:p>
          <a:p>
            <a:pPr marL="0" indent="0">
              <a:buNone/>
            </a:pPr>
            <a:endParaRPr lang="en-US" sz="2400" dirty="0"/>
          </a:p>
        </p:txBody>
      </p:sp>
      <p:pic>
        <p:nvPicPr>
          <p:cNvPr id="4" name="Picture 3"/>
          <p:cNvPicPr>
            <a:picLocks noChangeAspect="1"/>
          </p:cNvPicPr>
          <p:nvPr/>
        </p:nvPicPr>
        <p:blipFill>
          <a:blip r:embed="rId3"/>
          <a:stretch>
            <a:fillRect/>
          </a:stretch>
        </p:blipFill>
        <p:spPr>
          <a:xfrm>
            <a:off x="9216284" y="4198036"/>
            <a:ext cx="1849431" cy="2025747"/>
          </a:xfrm>
          <a:prstGeom prst="rect">
            <a:avLst/>
          </a:prstGeom>
        </p:spPr>
      </p:pic>
    </p:spTree>
    <p:extLst>
      <p:ext uri="{BB962C8B-B14F-4D97-AF65-F5344CB8AC3E}">
        <p14:creationId xmlns:p14="http://schemas.microsoft.com/office/powerpoint/2010/main" val="42395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Quizzes</a:t>
            </a:r>
          </a:p>
        </p:txBody>
      </p:sp>
      <p:sp>
        <p:nvSpPr>
          <p:cNvPr id="3" name="Content Placeholder 2"/>
          <p:cNvSpPr>
            <a:spLocks noGrp="1"/>
          </p:cNvSpPr>
          <p:nvPr>
            <p:ph idx="1"/>
          </p:nvPr>
        </p:nvSpPr>
        <p:spPr/>
        <p:txBody>
          <a:bodyPr>
            <a:normAutofit/>
          </a:bodyPr>
          <a:lstStyle/>
          <a:p>
            <a:pPr marL="0" indent="0">
              <a:buNone/>
            </a:pPr>
            <a:r>
              <a:rPr lang="en-US" sz="3200" dirty="0"/>
              <a:t>Quizzes – two attempts highest score kept</a:t>
            </a:r>
          </a:p>
          <a:p>
            <a:pPr marL="0" indent="0">
              <a:buNone/>
            </a:pPr>
            <a:r>
              <a:rPr lang="en-US" sz="3200" dirty="0"/>
              <a:t>	</a:t>
            </a:r>
          </a:p>
        </p:txBody>
      </p:sp>
    </p:spTree>
    <p:extLst>
      <p:ext uri="{BB962C8B-B14F-4D97-AF65-F5344CB8AC3E}">
        <p14:creationId xmlns:p14="http://schemas.microsoft.com/office/powerpoint/2010/main" val="1155121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Policy:</a:t>
            </a:r>
            <a:br>
              <a:rPr lang="en-US" dirty="0"/>
            </a:br>
            <a:r>
              <a:rPr lang="en-US" dirty="0"/>
              <a:t>Major Illnesses</a:t>
            </a:r>
          </a:p>
        </p:txBody>
      </p:sp>
      <p:sp>
        <p:nvSpPr>
          <p:cNvPr id="3" name="Content Placeholder 2"/>
          <p:cNvSpPr>
            <a:spLocks noGrp="1"/>
          </p:cNvSpPr>
          <p:nvPr>
            <p:ph idx="1"/>
          </p:nvPr>
        </p:nvSpPr>
        <p:spPr/>
        <p:txBody>
          <a:bodyPr/>
          <a:lstStyle/>
          <a:p>
            <a:r>
              <a:rPr lang="en-US" sz="2400" dirty="0"/>
              <a:t>For major illnesses or other life events, which cause you to miss a deadline for graded work, please contact the assistant dean in your college who in turn will evaluate and verify your excuse and can notify all your professors at once.  </a:t>
            </a:r>
          </a:p>
          <a:p>
            <a:pPr marL="502920" lvl="1" indent="0">
              <a:buNone/>
            </a:pPr>
            <a:endParaRPr lang="en-US" sz="2000" dirty="0"/>
          </a:p>
          <a:p>
            <a:r>
              <a:rPr lang="en-US" sz="2400" dirty="0"/>
              <a:t>Excused work must be made up in a timely manner.  </a:t>
            </a:r>
          </a:p>
          <a:p>
            <a:r>
              <a:rPr lang="en-US" sz="2400" dirty="0"/>
              <a:t>(For more information on medical leave see http://www.udel.edu/stuguide/15-16/grievance.html.)</a:t>
            </a:r>
          </a:p>
          <a:p>
            <a:endParaRPr lang="en-US" dirty="0"/>
          </a:p>
        </p:txBody>
      </p:sp>
    </p:spTree>
    <p:extLst>
      <p:ext uri="{BB962C8B-B14F-4D97-AF65-F5344CB8AC3E}">
        <p14:creationId xmlns:p14="http://schemas.microsoft.com/office/powerpoint/2010/main" val="97294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Sustainable Development?</a:t>
            </a:r>
          </a:p>
        </p:txBody>
      </p:sp>
      <p:pic>
        <p:nvPicPr>
          <p:cNvPr id="5" name="Picture Placeholder 4"/>
          <p:cNvPicPr>
            <a:picLocks noGrp="1" noChangeAspect="1"/>
          </p:cNvPicPr>
          <p:nvPr>
            <p:ph type="pic" idx="1"/>
          </p:nvPr>
        </p:nvPicPr>
        <p:blipFill>
          <a:blip r:embed="rId2"/>
          <a:srcRect l="10547" r="10547"/>
          <a:stretch>
            <a:fillRect/>
          </a:stretch>
        </p:blipFill>
        <p:spPr>
          <a:prstGeom prst="rect">
            <a:avLst/>
          </a:prstGeom>
        </p:spPr>
      </p:pic>
    </p:spTree>
    <p:extLst>
      <p:ext uri="{BB962C8B-B14F-4D97-AF65-F5344CB8AC3E}">
        <p14:creationId xmlns:p14="http://schemas.microsoft.com/office/powerpoint/2010/main" val="2137235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Policy:</a:t>
            </a:r>
            <a:br>
              <a:rPr lang="en-US" dirty="0"/>
            </a:br>
            <a:r>
              <a:rPr lang="en-US" dirty="0"/>
              <a:t>Academic Honesty</a:t>
            </a:r>
          </a:p>
        </p:txBody>
      </p:sp>
      <p:sp>
        <p:nvSpPr>
          <p:cNvPr id="3" name="Content Placeholder 2"/>
          <p:cNvSpPr>
            <a:spLocks noGrp="1"/>
          </p:cNvSpPr>
          <p:nvPr>
            <p:ph idx="1"/>
          </p:nvPr>
        </p:nvSpPr>
        <p:spPr/>
        <p:txBody>
          <a:bodyPr/>
          <a:lstStyle/>
          <a:p>
            <a:r>
              <a:rPr lang="en-US" sz="2400" dirty="0"/>
              <a:t>All students must be honest and forthright in their academic studies.  </a:t>
            </a:r>
          </a:p>
          <a:p>
            <a:r>
              <a:rPr lang="en-US" sz="2400" dirty="0"/>
              <a:t>To falsify the results of one's research, to steal the words or ideas of another, to cheat on an assignment, or to allow or assist another in committing these acts corrupts the educational process.  </a:t>
            </a:r>
          </a:p>
          <a:p>
            <a:r>
              <a:rPr lang="en-US" sz="2400" dirty="0"/>
              <a:t>Students are expected to do their own work and neither give nor receive unauthorized assistance.  </a:t>
            </a:r>
          </a:p>
          <a:p>
            <a:r>
              <a:rPr lang="en-US" sz="2400" dirty="0"/>
              <a:t>Any violation of this standard will be reported to the Office of Judicial Affairs (www.udel.edu/stuguide/15-16/code.html).</a:t>
            </a:r>
          </a:p>
          <a:p>
            <a:endParaRPr lang="en-US" dirty="0"/>
          </a:p>
        </p:txBody>
      </p:sp>
    </p:spTree>
    <p:extLst>
      <p:ext uri="{BB962C8B-B14F-4D97-AF65-F5344CB8AC3E}">
        <p14:creationId xmlns:p14="http://schemas.microsoft.com/office/powerpoint/2010/main" val="4095968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Policy:</a:t>
            </a:r>
            <a:br>
              <a:rPr lang="en-US" dirty="0"/>
            </a:br>
            <a:r>
              <a:rPr lang="en-US" dirty="0"/>
              <a:t>Use your own words and cite</a:t>
            </a:r>
          </a:p>
        </p:txBody>
      </p:sp>
      <p:sp>
        <p:nvSpPr>
          <p:cNvPr id="3" name="Content Placeholder 2"/>
          <p:cNvSpPr>
            <a:spLocks noGrp="1"/>
          </p:cNvSpPr>
          <p:nvPr>
            <p:ph idx="1"/>
          </p:nvPr>
        </p:nvSpPr>
        <p:spPr/>
        <p:txBody>
          <a:bodyPr/>
          <a:lstStyle/>
          <a:p>
            <a:pPr marL="0" indent="0">
              <a:buNone/>
            </a:pPr>
            <a:r>
              <a:rPr lang="en-US" sz="2400" dirty="0"/>
              <a:t>Use of your own words, or avoiding plagiarism, is a good skill I know you have been developing for years.</a:t>
            </a:r>
          </a:p>
          <a:p>
            <a:r>
              <a:rPr lang="en-US" sz="2400" u="sng" dirty="0">
                <a:hlinkClick r:id="rId2"/>
              </a:rPr>
              <a:t>https://www.otc.edu/Documents_Academic_Integrity/Avoiding_plagiarism.pdf</a:t>
            </a:r>
            <a:endParaRPr lang="en-US" sz="2400" dirty="0"/>
          </a:p>
          <a:p>
            <a:r>
              <a:rPr lang="en-US" sz="2400" u="sng" dirty="0">
                <a:hlinkClick r:id="rId3"/>
              </a:rPr>
              <a:t>https://owl.english.purdue.edu/owl/resource/589/01/</a:t>
            </a:r>
            <a:endParaRPr lang="en-US" sz="2400" dirty="0"/>
          </a:p>
          <a:p>
            <a:endParaRPr lang="en-US" sz="2400" dirty="0"/>
          </a:p>
          <a:p>
            <a:pPr marL="0" indent="0">
              <a:buNone/>
            </a:pPr>
            <a:r>
              <a:rPr lang="en-US" sz="2400" dirty="0"/>
              <a:t>Restate, quote, paraphrase, and CITE!  Cite your writing properly.  If it was not entirely new and novel idea (which there are very few) cite.  If in doubt, cite. </a:t>
            </a:r>
          </a:p>
          <a:p>
            <a:pPr marL="0" indent="0">
              <a:buNone/>
            </a:pPr>
            <a:endParaRPr lang="en-US" dirty="0"/>
          </a:p>
        </p:txBody>
      </p:sp>
    </p:spTree>
    <p:extLst>
      <p:ext uri="{BB962C8B-B14F-4D97-AF65-F5344CB8AC3E}">
        <p14:creationId xmlns:p14="http://schemas.microsoft.com/office/powerpoint/2010/main" val="334658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Policy:</a:t>
            </a:r>
            <a:br>
              <a:rPr lang="en-US" dirty="0"/>
            </a:br>
            <a:r>
              <a:rPr lang="en-US" dirty="0"/>
              <a:t>Stay Calm and Cite on</a:t>
            </a:r>
          </a:p>
        </p:txBody>
      </p:sp>
      <p:sp>
        <p:nvSpPr>
          <p:cNvPr id="3" name="Content Placeholder 2"/>
          <p:cNvSpPr>
            <a:spLocks noGrp="1"/>
          </p:cNvSpPr>
          <p:nvPr>
            <p:ph idx="1"/>
          </p:nvPr>
        </p:nvSpPr>
        <p:spPr/>
        <p:txBody>
          <a:bodyPr>
            <a:normAutofit/>
          </a:bodyPr>
          <a:lstStyle/>
          <a:p>
            <a:pPr marL="0" indent="0">
              <a:buNone/>
            </a:pPr>
            <a:r>
              <a:rPr lang="en-US" sz="2400" dirty="0"/>
              <a:t>What should I see in your writing?</a:t>
            </a:r>
          </a:p>
          <a:p>
            <a:pPr marL="0" indent="0">
              <a:buNone/>
            </a:pPr>
            <a:r>
              <a:rPr lang="en-US" sz="2400" dirty="0"/>
              <a:t>A) Citation</a:t>
            </a:r>
          </a:p>
          <a:p>
            <a:pPr marL="0" indent="0">
              <a:buNone/>
            </a:pPr>
            <a:r>
              <a:rPr lang="en-US" sz="2400" dirty="0"/>
              <a:t>B) Proper citation</a:t>
            </a:r>
          </a:p>
          <a:p>
            <a:pPr marL="0" indent="0">
              <a:buNone/>
            </a:pPr>
            <a:r>
              <a:rPr lang="en-US" sz="2400" dirty="0"/>
              <a:t>C) Citation and more citation</a:t>
            </a:r>
          </a:p>
          <a:p>
            <a:pPr marL="0" indent="0">
              <a:buNone/>
            </a:pPr>
            <a:r>
              <a:rPr lang="en-US" sz="2400" dirty="0"/>
              <a:t>D) All of the above</a:t>
            </a:r>
          </a:p>
        </p:txBody>
      </p:sp>
    </p:spTree>
    <p:extLst>
      <p:ext uri="{BB962C8B-B14F-4D97-AF65-F5344CB8AC3E}">
        <p14:creationId xmlns:p14="http://schemas.microsoft.com/office/powerpoint/2010/main" val="1845113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Students with Disabilities</a:t>
            </a:r>
            <a:br>
              <a:rPr lang="en-US" dirty="0"/>
            </a:br>
            <a:endParaRPr lang="en-US" dirty="0"/>
          </a:p>
        </p:txBody>
      </p:sp>
      <p:sp>
        <p:nvSpPr>
          <p:cNvPr id="3" name="Content Placeholder 2"/>
          <p:cNvSpPr>
            <a:spLocks noGrp="1"/>
          </p:cNvSpPr>
          <p:nvPr>
            <p:ph idx="1"/>
          </p:nvPr>
        </p:nvSpPr>
        <p:spPr/>
        <p:txBody>
          <a:bodyPr>
            <a:normAutofit/>
          </a:bodyPr>
          <a:lstStyle/>
          <a:p>
            <a:pPr>
              <a:lnSpc>
                <a:spcPct val="80000"/>
              </a:lnSpc>
            </a:pPr>
            <a:r>
              <a:rPr lang="en-US" sz="2400" dirty="0"/>
              <a:t>If you feel you need supplemental help, please contact me immediately.  The course TAs or your peers may also be able to help you.  </a:t>
            </a:r>
          </a:p>
          <a:p>
            <a:pPr marL="0" indent="0">
              <a:lnSpc>
                <a:spcPct val="80000"/>
              </a:lnSpc>
              <a:buNone/>
            </a:pPr>
            <a:endParaRPr lang="en-US" sz="2400" dirty="0"/>
          </a:p>
          <a:p>
            <a:pPr>
              <a:lnSpc>
                <a:spcPct val="80000"/>
              </a:lnSpc>
            </a:pPr>
            <a:r>
              <a:rPr lang="en-US" sz="2400" dirty="0"/>
              <a:t>Any student may need accommodations based upon the impact of a disability should contact me and get in touch with the appropriate campus resource (i.e., Americans with Disabilities Act (ADA) Office for students with physical or emotional disabilities; Academic Enrichment Center (AEC) for students with learning disabilities or ADHD.</a:t>
            </a:r>
          </a:p>
        </p:txBody>
      </p:sp>
    </p:spTree>
    <p:extLst>
      <p:ext uri="{BB962C8B-B14F-4D97-AF65-F5344CB8AC3E}">
        <p14:creationId xmlns:p14="http://schemas.microsoft.com/office/powerpoint/2010/main" val="1098066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background</a:t>
            </a:r>
          </a:p>
        </p:txBody>
      </p:sp>
      <p:sp>
        <p:nvSpPr>
          <p:cNvPr id="3" name="Content Placeholder 2"/>
          <p:cNvSpPr>
            <a:spLocks noGrp="1"/>
          </p:cNvSpPr>
          <p:nvPr>
            <p:ph idx="1"/>
          </p:nvPr>
        </p:nvSpPr>
        <p:spPr/>
        <p:txBody>
          <a:bodyPr>
            <a:normAutofit/>
          </a:bodyPr>
          <a:lstStyle/>
          <a:p>
            <a:r>
              <a:rPr lang="en-US" sz="2800" dirty="0"/>
              <a:t>BS/MS Geology</a:t>
            </a:r>
          </a:p>
          <a:p>
            <a:pPr lvl="0">
              <a:buClr>
                <a:srgbClr val="40BAD2"/>
              </a:buClr>
            </a:pPr>
            <a:r>
              <a:rPr lang="en-US" sz="2800" dirty="0">
                <a:solidFill>
                  <a:srgbClr val="000000">
                    <a:lumMod val="65000"/>
                    <a:lumOff val="35000"/>
                  </a:srgbClr>
                </a:solidFill>
              </a:rPr>
              <a:t>PhD in Water</a:t>
            </a:r>
          </a:p>
          <a:p>
            <a:pPr marL="0" lvl="0" indent="0">
              <a:buClr>
                <a:srgbClr val="40BAD2"/>
              </a:buClr>
              <a:buNone/>
            </a:pPr>
            <a:r>
              <a:rPr lang="en-US" sz="2800" dirty="0">
                <a:solidFill>
                  <a:srgbClr val="000000">
                    <a:lumMod val="65000"/>
                    <a:lumOff val="35000"/>
                  </a:srgbClr>
                </a:solidFill>
              </a:rPr>
              <a:t>	Science and Policy</a:t>
            </a:r>
          </a:p>
          <a:p>
            <a:endParaRPr lang="en-US" sz="2800" dirty="0"/>
          </a:p>
          <a:p>
            <a:r>
              <a:rPr lang="en-US" sz="2800" dirty="0"/>
              <a:t>Environmental</a:t>
            </a:r>
          </a:p>
          <a:p>
            <a:pPr marL="0" indent="0">
              <a:buNone/>
            </a:pPr>
            <a:r>
              <a:rPr lang="en-US" sz="2800" dirty="0"/>
              <a:t>	Consultant</a:t>
            </a:r>
          </a:p>
          <a:p>
            <a:r>
              <a:rPr lang="en-US" sz="2800" dirty="0"/>
              <a:t>Non-Profit management</a:t>
            </a:r>
          </a:p>
        </p:txBody>
      </p:sp>
      <p:pic>
        <p:nvPicPr>
          <p:cNvPr id="5" name="Picture 4"/>
          <p:cNvPicPr>
            <a:picLocks noChangeAspect="1"/>
          </p:cNvPicPr>
          <p:nvPr/>
        </p:nvPicPr>
        <p:blipFill>
          <a:blip r:embed="rId2"/>
          <a:stretch>
            <a:fillRect/>
          </a:stretch>
        </p:blipFill>
        <p:spPr>
          <a:xfrm>
            <a:off x="7202658" y="864109"/>
            <a:ext cx="2278967" cy="1829850"/>
          </a:xfrm>
          <a:prstGeom prst="rect">
            <a:avLst/>
          </a:prstGeom>
        </p:spPr>
      </p:pic>
      <p:pic>
        <p:nvPicPr>
          <p:cNvPr id="6" name="Picture 5"/>
          <p:cNvPicPr>
            <a:picLocks noChangeAspect="1"/>
          </p:cNvPicPr>
          <p:nvPr/>
        </p:nvPicPr>
        <p:blipFill>
          <a:blip r:embed="rId3"/>
          <a:stretch>
            <a:fillRect/>
          </a:stretch>
        </p:blipFill>
        <p:spPr>
          <a:xfrm>
            <a:off x="7891975" y="2693959"/>
            <a:ext cx="2546253" cy="1684444"/>
          </a:xfrm>
          <a:prstGeom prst="rect">
            <a:avLst/>
          </a:prstGeom>
        </p:spPr>
      </p:pic>
    </p:spTree>
    <p:extLst>
      <p:ext uri="{BB962C8B-B14F-4D97-AF65-F5344CB8AC3E}">
        <p14:creationId xmlns:p14="http://schemas.microsoft.com/office/powerpoint/2010/main" val="2192997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06211-6AFD-455B-8B0C-DB35CE7D660D}"/>
              </a:ext>
            </a:extLst>
          </p:cNvPr>
          <p:cNvSpPr>
            <a:spLocks noGrp="1"/>
          </p:cNvSpPr>
          <p:nvPr>
            <p:ph type="title"/>
          </p:nvPr>
        </p:nvSpPr>
        <p:spPr/>
        <p:txBody>
          <a:bodyPr/>
          <a:lstStyle/>
          <a:p>
            <a:r>
              <a:rPr lang="en-US" dirty="0"/>
              <a:t>Skelly and Loy, Inc</a:t>
            </a:r>
            <a:br>
              <a:rPr lang="en-US" dirty="0"/>
            </a:br>
            <a:r>
              <a:rPr lang="en-US" sz="1800" dirty="0"/>
              <a:t>http://www.skellyloy.com/</a:t>
            </a:r>
            <a:br>
              <a:rPr lang="en-US" sz="1800" dirty="0"/>
            </a:br>
            <a:endParaRPr lang="en-US" sz="1800" dirty="0"/>
          </a:p>
        </p:txBody>
      </p:sp>
      <p:pic>
        <p:nvPicPr>
          <p:cNvPr id="4" name="Content Placeholder 3">
            <a:extLst>
              <a:ext uri="{FF2B5EF4-FFF2-40B4-BE49-F238E27FC236}">
                <a16:creationId xmlns:a16="http://schemas.microsoft.com/office/drawing/2014/main" id="{68F532AD-FED7-44F5-960F-4BC5801A9C29}"/>
              </a:ext>
            </a:extLst>
          </p:cNvPr>
          <p:cNvPicPr>
            <a:picLocks noGrp="1" noChangeAspect="1"/>
          </p:cNvPicPr>
          <p:nvPr>
            <p:ph idx="1"/>
          </p:nvPr>
        </p:nvPicPr>
        <p:blipFill>
          <a:blip r:embed="rId2"/>
          <a:stretch>
            <a:fillRect/>
          </a:stretch>
        </p:blipFill>
        <p:spPr>
          <a:xfrm>
            <a:off x="3868738" y="1357516"/>
            <a:ext cx="7315200" cy="4133443"/>
          </a:xfrm>
          <a:prstGeom prst="rect">
            <a:avLst/>
          </a:prstGeom>
        </p:spPr>
      </p:pic>
    </p:spTree>
    <p:extLst>
      <p:ext uri="{BB962C8B-B14F-4D97-AF65-F5344CB8AC3E}">
        <p14:creationId xmlns:p14="http://schemas.microsoft.com/office/powerpoint/2010/main" val="3096096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9530-0770-403D-A03A-316A949D9AC1}"/>
              </a:ext>
            </a:extLst>
          </p:cNvPr>
          <p:cNvSpPr>
            <a:spLocks noGrp="1"/>
          </p:cNvSpPr>
          <p:nvPr>
            <p:ph type="title"/>
          </p:nvPr>
        </p:nvSpPr>
        <p:spPr/>
        <p:txBody>
          <a:bodyPr/>
          <a:lstStyle/>
          <a:p>
            <a:r>
              <a:rPr lang="en-US" dirty="0"/>
              <a:t>Current Projects</a:t>
            </a:r>
          </a:p>
        </p:txBody>
      </p:sp>
      <p:sp>
        <p:nvSpPr>
          <p:cNvPr id="3" name="Content Placeholder 2">
            <a:extLst>
              <a:ext uri="{FF2B5EF4-FFF2-40B4-BE49-F238E27FC236}">
                <a16:creationId xmlns:a16="http://schemas.microsoft.com/office/drawing/2014/main" id="{2D2F91BF-98D4-4769-BE65-7A4349AC407D}"/>
              </a:ext>
            </a:extLst>
          </p:cNvPr>
          <p:cNvSpPr>
            <a:spLocks noGrp="1"/>
          </p:cNvSpPr>
          <p:nvPr>
            <p:ph idx="1"/>
          </p:nvPr>
        </p:nvSpPr>
        <p:spPr/>
        <p:txBody>
          <a:bodyPr>
            <a:normAutofit/>
          </a:bodyPr>
          <a:lstStyle/>
          <a:p>
            <a:r>
              <a:rPr lang="en-US" sz="2800" dirty="0"/>
              <a:t>Helping Maryland State Highway meet their requirements under the Clean Water Act to reduce sediment and nutrients to the Chesapeake Bay - EPA mandated “Bay TMDL” </a:t>
            </a:r>
          </a:p>
          <a:p>
            <a:r>
              <a:rPr lang="en-US" sz="2800" dirty="0"/>
              <a:t>Brandywine-Christina Healthy Water Fund</a:t>
            </a:r>
          </a:p>
        </p:txBody>
      </p:sp>
    </p:spTree>
    <p:extLst>
      <p:ext uri="{BB962C8B-B14F-4D97-AF65-F5344CB8AC3E}">
        <p14:creationId xmlns:p14="http://schemas.microsoft.com/office/powerpoint/2010/main" val="4260903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8168-D6F2-45A5-A021-81419DF915FB}"/>
              </a:ext>
            </a:extLst>
          </p:cNvPr>
          <p:cNvSpPr>
            <a:spLocks noGrp="1"/>
          </p:cNvSpPr>
          <p:nvPr>
            <p:ph type="title"/>
          </p:nvPr>
        </p:nvSpPr>
        <p:spPr/>
        <p:txBody>
          <a:bodyPr/>
          <a:lstStyle/>
          <a:p>
            <a:r>
              <a:rPr lang="en-US" dirty="0"/>
              <a:t>Water Funds –</a:t>
            </a:r>
            <a:br>
              <a:rPr lang="en-US" dirty="0"/>
            </a:br>
            <a:br>
              <a:rPr lang="en-US" dirty="0"/>
            </a:br>
            <a:r>
              <a:rPr lang="en-US" dirty="0"/>
              <a:t>The Nature Conservancy</a:t>
            </a:r>
          </a:p>
        </p:txBody>
      </p:sp>
      <p:pic>
        <p:nvPicPr>
          <p:cNvPr id="4" name="Content Placeholder 3">
            <a:extLst>
              <a:ext uri="{FF2B5EF4-FFF2-40B4-BE49-F238E27FC236}">
                <a16:creationId xmlns:a16="http://schemas.microsoft.com/office/drawing/2014/main" id="{6099F4A0-C7F1-4C5F-A5C0-B63F2B954B7C}"/>
              </a:ext>
            </a:extLst>
          </p:cNvPr>
          <p:cNvPicPr>
            <a:picLocks noGrp="1" noChangeAspect="1"/>
          </p:cNvPicPr>
          <p:nvPr>
            <p:ph idx="1"/>
          </p:nvPr>
        </p:nvPicPr>
        <p:blipFill>
          <a:blip r:embed="rId2"/>
          <a:stretch>
            <a:fillRect/>
          </a:stretch>
        </p:blipFill>
        <p:spPr>
          <a:xfrm>
            <a:off x="4258599" y="945998"/>
            <a:ext cx="6535478" cy="4956478"/>
          </a:xfrm>
          <a:prstGeom prst="rect">
            <a:avLst/>
          </a:prstGeom>
        </p:spPr>
      </p:pic>
    </p:spTree>
    <p:extLst>
      <p:ext uri="{BB962C8B-B14F-4D97-AF65-F5344CB8AC3E}">
        <p14:creationId xmlns:p14="http://schemas.microsoft.com/office/powerpoint/2010/main" val="68584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2A65D-4BD7-4E8F-AB67-83BBDAB5D606}"/>
              </a:ext>
            </a:extLst>
          </p:cNvPr>
          <p:cNvSpPr>
            <a:spLocks noGrp="1"/>
          </p:cNvSpPr>
          <p:nvPr>
            <p:ph type="title"/>
          </p:nvPr>
        </p:nvSpPr>
        <p:spPr/>
        <p:txBody>
          <a:bodyPr/>
          <a:lstStyle/>
          <a:p>
            <a:r>
              <a:rPr lang="en-US" dirty="0"/>
              <a:t>Questions?</a:t>
            </a:r>
          </a:p>
        </p:txBody>
      </p:sp>
      <p:pic>
        <p:nvPicPr>
          <p:cNvPr id="4" name="Content Placeholder 3">
            <a:extLst>
              <a:ext uri="{FF2B5EF4-FFF2-40B4-BE49-F238E27FC236}">
                <a16:creationId xmlns:a16="http://schemas.microsoft.com/office/drawing/2014/main" id="{893AE4BE-7346-480B-B144-86E9C946BD92}"/>
              </a:ext>
            </a:extLst>
          </p:cNvPr>
          <p:cNvPicPr>
            <a:picLocks noGrp="1" noChangeAspect="1"/>
          </p:cNvPicPr>
          <p:nvPr>
            <p:ph idx="1"/>
          </p:nvPr>
        </p:nvPicPr>
        <p:blipFill>
          <a:blip r:embed="rId2"/>
          <a:stretch>
            <a:fillRect/>
          </a:stretch>
        </p:blipFill>
        <p:spPr>
          <a:xfrm>
            <a:off x="3593307" y="806485"/>
            <a:ext cx="7315200" cy="4389120"/>
          </a:xfrm>
          <a:prstGeom prst="rect">
            <a:avLst/>
          </a:prstGeom>
        </p:spPr>
      </p:pic>
      <p:sp>
        <p:nvSpPr>
          <p:cNvPr id="5" name="Rectangle 4">
            <a:extLst>
              <a:ext uri="{FF2B5EF4-FFF2-40B4-BE49-F238E27FC236}">
                <a16:creationId xmlns:a16="http://schemas.microsoft.com/office/drawing/2014/main" id="{DC28C741-2D98-4432-B648-85D6B935B1A6}"/>
              </a:ext>
            </a:extLst>
          </p:cNvPr>
          <p:cNvSpPr/>
          <p:nvPr/>
        </p:nvSpPr>
        <p:spPr>
          <a:xfrm>
            <a:off x="4812507" y="5878370"/>
            <a:ext cx="6096000" cy="261610"/>
          </a:xfrm>
          <a:prstGeom prst="rect">
            <a:avLst/>
          </a:prstGeom>
        </p:spPr>
        <p:txBody>
          <a:bodyPr>
            <a:spAutoFit/>
          </a:bodyPr>
          <a:lstStyle/>
          <a:p>
            <a:r>
              <a:rPr lang="en-US" sz="1100" dirty="0"/>
              <a:t>https://phys.org/news/2017-08-nature-gem-city-biodiversity-rich-bukit.html</a:t>
            </a:r>
          </a:p>
        </p:txBody>
      </p:sp>
      <p:sp>
        <p:nvSpPr>
          <p:cNvPr id="6" name="Rectangle 5">
            <a:extLst>
              <a:ext uri="{FF2B5EF4-FFF2-40B4-BE49-F238E27FC236}">
                <a16:creationId xmlns:a16="http://schemas.microsoft.com/office/drawing/2014/main" id="{C161C75D-A09F-4BC1-9498-FB6CF2949662}"/>
              </a:ext>
            </a:extLst>
          </p:cNvPr>
          <p:cNvSpPr/>
          <p:nvPr/>
        </p:nvSpPr>
        <p:spPr>
          <a:xfrm>
            <a:off x="4399423" y="4401042"/>
            <a:ext cx="5530640" cy="1477328"/>
          </a:xfrm>
          <a:prstGeom prst="rect">
            <a:avLst/>
          </a:prstGeom>
          <a:solidFill>
            <a:schemeClr val="bg1"/>
          </a:solidFill>
        </p:spPr>
        <p:txBody>
          <a:bodyPr wrap="square">
            <a:spAutoFit/>
          </a:bodyPr>
          <a:lstStyle/>
          <a:p>
            <a:r>
              <a:rPr lang="en-US" dirty="0"/>
              <a:t>Established as early as 1900, Bukit Nanas Forest Reserve (BNFR) is the oldest of its kind in Malaysia, offering a biodiversity- rich enclave, right in the middle of an ever-growing urban skyline in the capital city Kuala Lumpur.</a:t>
            </a:r>
          </a:p>
          <a:p>
            <a:endParaRPr lang="en-US" dirty="0"/>
          </a:p>
        </p:txBody>
      </p:sp>
    </p:spTree>
    <p:extLst>
      <p:ext uri="{BB962C8B-B14F-4D97-AF65-F5344CB8AC3E}">
        <p14:creationId xmlns:p14="http://schemas.microsoft.com/office/powerpoint/2010/main" val="227508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Sustainable Development?</a:t>
            </a:r>
          </a:p>
        </p:txBody>
      </p:sp>
      <p:sp>
        <p:nvSpPr>
          <p:cNvPr id="3" name="Content Placeholder 2"/>
          <p:cNvSpPr>
            <a:spLocks noGrp="1"/>
          </p:cNvSpPr>
          <p:nvPr>
            <p:ph idx="1"/>
          </p:nvPr>
        </p:nvSpPr>
        <p:spPr/>
        <p:txBody>
          <a:bodyPr>
            <a:normAutofit/>
          </a:bodyPr>
          <a:lstStyle/>
          <a:p>
            <a:r>
              <a:rPr lang="en-US" sz="2400" dirty="0"/>
              <a:t>What do YOU think sustainable development is?</a:t>
            </a:r>
          </a:p>
          <a:p>
            <a:r>
              <a:rPr lang="en-US" sz="2400" dirty="0"/>
              <a:t>Take five minutes to write what comes to mind what you have read or learned previously about the concept.</a:t>
            </a:r>
          </a:p>
          <a:p>
            <a:r>
              <a:rPr lang="en-US" sz="2400" dirty="0"/>
              <a:t>Include </a:t>
            </a:r>
          </a:p>
          <a:p>
            <a:pPr lvl="1"/>
            <a:r>
              <a:rPr lang="en-US" sz="2400" dirty="0"/>
              <a:t>NAME</a:t>
            </a:r>
          </a:p>
          <a:p>
            <a:pPr lvl="1"/>
            <a:r>
              <a:rPr lang="en-US" sz="2400" dirty="0"/>
              <a:t>HOMETOWN</a:t>
            </a:r>
          </a:p>
          <a:p>
            <a:pPr lvl="1"/>
            <a:r>
              <a:rPr lang="en-US" sz="2400" dirty="0"/>
              <a:t>MAJOR(S)/MINOR(S)</a:t>
            </a:r>
          </a:p>
          <a:p>
            <a:pPr lvl="1"/>
            <a:r>
              <a:rPr lang="en-US" sz="2400" dirty="0"/>
              <a:t>YEAR</a:t>
            </a:r>
          </a:p>
          <a:p>
            <a:pPr lvl="1"/>
            <a:r>
              <a:rPr lang="en-US" sz="2400" dirty="0"/>
              <a:t>What would like to learn from the course?</a:t>
            </a:r>
          </a:p>
          <a:p>
            <a:pPr lvl="1"/>
            <a:r>
              <a:rPr lang="en-US" sz="2400" dirty="0"/>
              <a:t>What you think you want to be/do</a:t>
            </a:r>
          </a:p>
          <a:p>
            <a:pPr marL="502920" lvl="1" indent="0">
              <a:buNone/>
            </a:pPr>
            <a:r>
              <a:rPr lang="en-US" sz="2400" dirty="0"/>
              <a:t>	when you grow up</a:t>
            </a:r>
          </a:p>
          <a:p>
            <a:endParaRPr lang="en-US" sz="2400" dirty="0"/>
          </a:p>
        </p:txBody>
      </p:sp>
    </p:spTree>
    <p:extLst>
      <p:ext uri="{BB962C8B-B14F-4D97-AF65-F5344CB8AC3E}">
        <p14:creationId xmlns:p14="http://schemas.microsoft.com/office/powerpoint/2010/main" val="166280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utopia (/juːˈtoʊpiə/ yoo-toh-pee-ə) </a:t>
            </a:r>
          </a:p>
        </p:txBody>
      </p:sp>
      <p:sp>
        <p:nvSpPr>
          <p:cNvPr id="3" name="Content Placeholder 2"/>
          <p:cNvSpPr>
            <a:spLocks noGrp="1"/>
          </p:cNvSpPr>
          <p:nvPr>
            <p:ph idx="1"/>
          </p:nvPr>
        </p:nvSpPr>
        <p:spPr/>
        <p:txBody>
          <a:bodyPr/>
          <a:lstStyle/>
          <a:p>
            <a:pPr marL="0" indent="0">
              <a:buNone/>
            </a:pPr>
            <a:r>
              <a:rPr lang="en-US" u="sng" dirty="0"/>
              <a:t>Movies</a:t>
            </a:r>
          </a:p>
          <a:p>
            <a:r>
              <a:rPr lang="en-US" dirty="0"/>
              <a:t>Tomorrowland</a:t>
            </a:r>
          </a:p>
          <a:p>
            <a:r>
              <a:rPr lang="en-US" dirty="0"/>
              <a:t>Pleasantville</a:t>
            </a:r>
          </a:p>
          <a:p>
            <a:r>
              <a:rPr lang="en-US" dirty="0"/>
              <a:t>(Her)</a:t>
            </a:r>
          </a:p>
          <a:p>
            <a:pPr marL="0" indent="0">
              <a:buNone/>
            </a:pPr>
            <a:r>
              <a:rPr lang="en-US" u="sng" dirty="0"/>
              <a:t>Books</a:t>
            </a:r>
          </a:p>
          <a:p>
            <a:r>
              <a:rPr lang="en-US" dirty="0"/>
              <a:t>Ecotopia by Ernest Callenbach</a:t>
            </a:r>
          </a:p>
          <a:p>
            <a:r>
              <a:rPr lang="en-US" dirty="0"/>
              <a:t>Macrolife: A Mobile Utopia by George Zebrowski</a:t>
            </a:r>
          </a:p>
          <a:p>
            <a:pPr marL="0" indent="0">
              <a:buNone/>
            </a:pPr>
            <a:r>
              <a:rPr lang="en-US" dirty="0"/>
              <a:t>(http://www.utopianfiction.com/late20th.html)</a:t>
            </a:r>
          </a:p>
        </p:txBody>
      </p:sp>
      <p:sp>
        <p:nvSpPr>
          <p:cNvPr id="4" name="Text Placeholder 3"/>
          <p:cNvSpPr>
            <a:spLocks noGrp="1"/>
          </p:cNvSpPr>
          <p:nvPr>
            <p:ph type="body" sz="half" idx="2"/>
          </p:nvPr>
        </p:nvSpPr>
        <p:spPr/>
        <p:txBody>
          <a:bodyPr/>
          <a:lstStyle/>
          <a:p>
            <a:r>
              <a:rPr lang="en-US" dirty="0"/>
              <a:t>Greek: οὐ ("not") and τόπος ("place") and means "no-place“</a:t>
            </a:r>
          </a:p>
          <a:p>
            <a:r>
              <a:rPr lang="en-US" dirty="0"/>
              <a:t>Greek εὖ ("good" or "well") and τόπος ("place"), means "good place", </a:t>
            </a:r>
          </a:p>
        </p:txBody>
      </p:sp>
      <p:pic>
        <p:nvPicPr>
          <p:cNvPr id="5" name="Picture 4"/>
          <p:cNvPicPr>
            <a:picLocks noChangeAspect="1"/>
          </p:cNvPicPr>
          <p:nvPr/>
        </p:nvPicPr>
        <p:blipFill>
          <a:blip r:embed="rId2"/>
          <a:stretch>
            <a:fillRect/>
          </a:stretch>
        </p:blipFill>
        <p:spPr>
          <a:xfrm>
            <a:off x="6506337" y="868680"/>
            <a:ext cx="2038350" cy="3019425"/>
          </a:xfrm>
          <a:prstGeom prst="rect">
            <a:avLst/>
          </a:prstGeom>
        </p:spPr>
      </p:pic>
      <p:pic>
        <p:nvPicPr>
          <p:cNvPr id="6" name="Picture 5"/>
          <p:cNvPicPr>
            <a:picLocks noChangeAspect="1"/>
          </p:cNvPicPr>
          <p:nvPr/>
        </p:nvPicPr>
        <p:blipFill>
          <a:blip r:embed="rId3"/>
          <a:stretch>
            <a:fillRect/>
          </a:stretch>
        </p:blipFill>
        <p:spPr>
          <a:xfrm>
            <a:off x="8544687" y="1143000"/>
            <a:ext cx="2038350" cy="3019425"/>
          </a:xfrm>
          <a:prstGeom prst="rect">
            <a:avLst/>
          </a:prstGeom>
        </p:spPr>
      </p:pic>
    </p:spTree>
    <p:extLst>
      <p:ext uri="{BB962C8B-B14F-4D97-AF65-F5344CB8AC3E}">
        <p14:creationId xmlns:p14="http://schemas.microsoft.com/office/powerpoint/2010/main" val="217101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par>
                                <p:cTn id="64" presetID="10"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Dystopia</a:t>
            </a:r>
          </a:p>
        </p:txBody>
      </p:sp>
      <p:sp>
        <p:nvSpPr>
          <p:cNvPr id="3" name="Content Placeholder 2"/>
          <p:cNvSpPr>
            <a:spLocks noGrp="1"/>
          </p:cNvSpPr>
          <p:nvPr>
            <p:ph idx="1"/>
          </p:nvPr>
        </p:nvSpPr>
        <p:spPr/>
        <p:txBody>
          <a:bodyPr numCol="2">
            <a:normAutofit/>
          </a:bodyPr>
          <a:lstStyle/>
          <a:p>
            <a:pPr marL="0" indent="0">
              <a:buNone/>
            </a:pPr>
            <a:r>
              <a:rPr lang="en-US" u="sng" dirty="0"/>
              <a:t>Books</a:t>
            </a:r>
          </a:p>
          <a:p>
            <a:r>
              <a:rPr lang="en-US" dirty="0"/>
              <a:t>The Giver</a:t>
            </a:r>
          </a:p>
          <a:p>
            <a:r>
              <a:rPr lang="en-US" dirty="0"/>
              <a:t>Brave New World</a:t>
            </a:r>
          </a:p>
          <a:p>
            <a:r>
              <a:rPr lang="en-US" dirty="0"/>
              <a:t>1984</a:t>
            </a:r>
          </a:p>
          <a:p>
            <a:r>
              <a:rPr lang="en-US" b="1" dirty="0"/>
              <a:t>Hunger Games</a:t>
            </a:r>
          </a:p>
          <a:p>
            <a:r>
              <a:rPr lang="en-US" dirty="0"/>
              <a:t>The Bridge</a:t>
            </a:r>
          </a:p>
          <a:p>
            <a:r>
              <a:rPr lang="en-US" dirty="0"/>
              <a:t>Handmaids Tale</a:t>
            </a:r>
          </a:p>
          <a:p>
            <a:endParaRPr lang="en-US" dirty="0"/>
          </a:p>
          <a:p>
            <a:endParaRPr lang="en-US" dirty="0"/>
          </a:p>
          <a:p>
            <a:endParaRPr lang="en-US" dirty="0"/>
          </a:p>
          <a:p>
            <a:endParaRPr lang="en-US" dirty="0"/>
          </a:p>
          <a:p>
            <a:endParaRPr lang="en-US" dirty="0"/>
          </a:p>
          <a:p>
            <a:pPr marL="0" indent="0">
              <a:buNone/>
            </a:pPr>
            <a:r>
              <a:rPr lang="en-US" u="sng" dirty="0"/>
              <a:t>Movies</a:t>
            </a:r>
          </a:p>
          <a:p>
            <a:r>
              <a:rPr lang="en-US" dirty="0"/>
              <a:t>Elysium</a:t>
            </a:r>
          </a:p>
          <a:p>
            <a:r>
              <a:rPr lang="en-US" dirty="0"/>
              <a:t>Blade runner</a:t>
            </a:r>
          </a:p>
          <a:p>
            <a:r>
              <a:rPr lang="en-US" dirty="0"/>
              <a:t>Wall - e</a:t>
            </a:r>
          </a:p>
          <a:p>
            <a:r>
              <a:rPr lang="en-US" dirty="0"/>
              <a:t>The Road </a:t>
            </a:r>
          </a:p>
          <a:p>
            <a:r>
              <a:rPr lang="en-US" dirty="0"/>
              <a:t>Matrix</a:t>
            </a:r>
          </a:p>
          <a:p>
            <a:r>
              <a:rPr lang="en-US" dirty="0"/>
              <a:t>Children of Men</a:t>
            </a:r>
          </a:p>
        </p:txBody>
      </p:sp>
      <p:sp>
        <p:nvSpPr>
          <p:cNvPr id="4" name="Text Placeholder 3"/>
          <p:cNvSpPr>
            <a:spLocks noGrp="1"/>
          </p:cNvSpPr>
          <p:nvPr>
            <p:ph type="body" sz="half" idx="2"/>
          </p:nvPr>
        </p:nvSpPr>
        <p:spPr/>
        <p:txBody>
          <a:bodyPr/>
          <a:lstStyle/>
          <a:p>
            <a:r>
              <a:rPr lang="en-US" dirty="0"/>
              <a:t>Greek: </a:t>
            </a:r>
            <a:r>
              <a:rPr lang="el-GR" dirty="0"/>
              <a:t>δυσ- </a:t>
            </a:r>
            <a:r>
              <a:rPr lang="en-US" dirty="0"/>
              <a:t>(</a:t>
            </a:r>
            <a:r>
              <a:rPr lang="el-GR" dirty="0"/>
              <a:t>"</a:t>
            </a:r>
            <a:r>
              <a:rPr lang="en-US" dirty="0"/>
              <a:t>bad”) and  topos (</a:t>
            </a:r>
            <a:r>
              <a:rPr lang="el-GR" dirty="0"/>
              <a:t>τόπος), </a:t>
            </a:r>
            <a:r>
              <a:rPr lang="en-US" dirty="0"/>
              <a:t>(</a:t>
            </a:r>
            <a:r>
              <a:rPr lang="el-GR" dirty="0"/>
              <a:t>"</a:t>
            </a:r>
            <a:r>
              <a:rPr lang="en-US" dirty="0"/>
              <a:t>place“)</a:t>
            </a:r>
          </a:p>
          <a:p>
            <a:r>
              <a:rPr lang="en-US" dirty="0"/>
              <a:t>cacotopia - Ancient Greek: κα</a:t>
            </a:r>
            <a:r>
              <a:rPr lang="en-US" dirty="0" err="1"/>
              <a:t>κόs</a:t>
            </a:r>
            <a:r>
              <a:rPr lang="en-US" dirty="0"/>
              <a:t> ("bad, wicked”)</a:t>
            </a:r>
          </a:p>
        </p:txBody>
      </p:sp>
      <p:pic>
        <p:nvPicPr>
          <p:cNvPr id="5" name="Picture 4"/>
          <p:cNvPicPr>
            <a:picLocks noChangeAspect="1"/>
          </p:cNvPicPr>
          <p:nvPr/>
        </p:nvPicPr>
        <p:blipFill>
          <a:blip r:embed="rId2"/>
          <a:stretch>
            <a:fillRect/>
          </a:stretch>
        </p:blipFill>
        <p:spPr>
          <a:xfrm>
            <a:off x="4123593" y="4059701"/>
            <a:ext cx="990600" cy="1524000"/>
          </a:xfrm>
          <a:prstGeom prst="rect">
            <a:avLst/>
          </a:prstGeom>
        </p:spPr>
      </p:pic>
      <p:pic>
        <p:nvPicPr>
          <p:cNvPr id="6" name="Picture 5"/>
          <p:cNvPicPr>
            <a:picLocks noChangeAspect="1"/>
          </p:cNvPicPr>
          <p:nvPr/>
        </p:nvPicPr>
        <p:blipFill>
          <a:blip r:embed="rId3"/>
          <a:stretch>
            <a:fillRect/>
          </a:stretch>
        </p:blipFill>
        <p:spPr>
          <a:xfrm>
            <a:off x="7457343" y="3935876"/>
            <a:ext cx="1181100" cy="1771650"/>
          </a:xfrm>
          <a:prstGeom prst="rect">
            <a:avLst/>
          </a:prstGeom>
        </p:spPr>
      </p:pic>
      <p:pic>
        <p:nvPicPr>
          <p:cNvPr id="7" name="Picture 6"/>
          <p:cNvPicPr>
            <a:picLocks noChangeAspect="1"/>
          </p:cNvPicPr>
          <p:nvPr/>
        </p:nvPicPr>
        <p:blipFill>
          <a:blip r:embed="rId4"/>
          <a:stretch>
            <a:fillRect/>
          </a:stretch>
        </p:blipFill>
        <p:spPr>
          <a:xfrm>
            <a:off x="5114193" y="4262511"/>
            <a:ext cx="981075" cy="1524000"/>
          </a:xfrm>
          <a:prstGeom prst="rect">
            <a:avLst/>
          </a:prstGeom>
        </p:spPr>
      </p:pic>
      <p:pic>
        <p:nvPicPr>
          <p:cNvPr id="8" name="Picture 7"/>
          <p:cNvPicPr>
            <a:picLocks noChangeAspect="1"/>
          </p:cNvPicPr>
          <p:nvPr/>
        </p:nvPicPr>
        <p:blipFill>
          <a:blip r:embed="rId5"/>
          <a:stretch>
            <a:fillRect/>
          </a:stretch>
        </p:blipFill>
        <p:spPr>
          <a:xfrm>
            <a:off x="6076218" y="4465320"/>
            <a:ext cx="1009650" cy="1524000"/>
          </a:xfrm>
          <a:prstGeom prst="rect">
            <a:avLst/>
          </a:prstGeom>
        </p:spPr>
      </p:pic>
      <p:pic>
        <p:nvPicPr>
          <p:cNvPr id="10" name="Picture 9"/>
          <p:cNvPicPr>
            <a:picLocks noChangeAspect="1"/>
          </p:cNvPicPr>
          <p:nvPr/>
        </p:nvPicPr>
        <p:blipFill>
          <a:blip r:embed="rId6"/>
          <a:stretch>
            <a:fillRect/>
          </a:stretch>
        </p:blipFill>
        <p:spPr>
          <a:xfrm>
            <a:off x="8534210" y="4155303"/>
            <a:ext cx="1181100" cy="1738416"/>
          </a:xfrm>
          <a:prstGeom prst="rect">
            <a:avLst/>
          </a:prstGeom>
        </p:spPr>
      </p:pic>
      <p:pic>
        <p:nvPicPr>
          <p:cNvPr id="11" name="Picture 10"/>
          <p:cNvPicPr>
            <a:picLocks noChangeAspect="1"/>
          </p:cNvPicPr>
          <p:nvPr/>
        </p:nvPicPr>
        <p:blipFill>
          <a:blip r:embed="rId7"/>
          <a:stretch>
            <a:fillRect/>
          </a:stretch>
        </p:blipFill>
        <p:spPr>
          <a:xfrm>
            <a:off x="9630999" y="4341496"/>
            <a:ext cx="1181100" cy="1771650"/>
          </a:xfrm>
          <a:prstGeom prst="rect">
            <a:avLst/>
          </a:prstGeom>
        </p:spPr>
      </p:pic>
    </p:spTree>
    <p:extLst>
      <p:ext uri="{BB962C8B-B14F-4D97-AF65-F5344CB8AC3E}">
        <p14:creationId xmlns:p14="http://schemas.microsoft.com/office/powerpoint/2010/main" val="95122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animEffect transition="in" filter="fade">
                                      <p:cBhvr>
                                        <p:cTn id="47" dur="500"/>
                                        <p:tgtEl>
                                          <p:spTgt spid="3">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fade">
                                      <p:cBhvr>
                                        <p:cTn id="52" dur="500"/>
                                        <p:tgtEl>
                                          <p:spTgt spid="3">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animEffect transition="in" filter="fade">
                                      <p:cBhvr>
                                        <p:cTn id="57" dur="500"/>
                                        <p:tgtEl>
                                          <p:spTgt spid="3">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animEffect transition="in" filter="fade">
                                      <p:cBhvr>
                                        <p:cTn id="62" dur="500"/>
                                        <p:tgtEl>
                                          <p:spTgt spid="3">
                                            <p:txEl>
                                              <p:pRg st="16" end="1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animEffect transition="in" filter="fade">
                                      <p:cBhvr>
                                        <p:cTn id="67" dur="500"/>
                                        <p:tgtEl>
                                          <p:spTgt spid="3">
                                            <p:txEl>
                                              <p:pRg st="17" end="1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8" end="18"/>
                                            </p:txEl>
                                          </p:spTgt>
                                        </p:tgtEl>
                                        <p:attrNameLst>
                                          <p:attrName>style.visibility</p:attrName>
                                        </p:attrNameLst>
                                      </p:cBhvr>
                                      <p:to>
                                        <p:strVal val="visible"/>
                                      </p:to>
                                    </p:set>
                                    <p:animEffect transition="in" filter="fade">
                                      <p:cBhvr>
                                        <p:cTn id="72"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dystopia so fascinating?</a:t>
            </a:r>
          </a:p>
        </p:txBody>
      </p:sp>
      <p:pic>
        <p:nvPicPr>
          <p:cNvPr id="4" name="Content Placeholder 3"/>
          <p:cNvPicPr>
            <a:picLocks noGrp="1" noChangeAspect="1"/>
          </p:cNvPicPr>
          <p:nvPr>
            <p:ph idx="1"/>
          </p:nvPr>
        </p:nvPicPr>
        <p:blipFill>
          <a:blip r:embed="rId2"/>
          <a:stretch>
            <a:fillRect/>
          </a:stretch>
        </p:blipFill>
        <p:spPr>
          <a:xfrm>
            <a:off x="3728061" y="828185"/>
            <a:ext cx="8457402" cy="4896835"/>
          </a:xfrm>
          <a:prstGeom prst="rect">
            <a:avLst/>
          </a:prstGeom>
        </p:spPr>
      </p:pic>
      <p:sp>
        <p:nvSpPr>
          <p:cNvPr id="7" name="Rectangle 6"/>
          <p:cNvSpPr/>
          <p:nvPr/>
        </p:nvSpPr>
        <p:spPr>
          <a:xfrm>
            <a:off x="3728061" y="5843892"/>
            <a:ext cx="3049233" cy="230832"/>
          </a:xfrm>
          <a:prstGeom prst="rect">
            <a:avLst/>
          </a:prstGeom>
        </p:spPr>
        <p:txBody>
          <a:bodyPr wrap="none">
            <a:spAutoFit/>
          </a:bodyPr>
          <a:lstStyle/>
          <a:p>
            <a:r>
              <a:rPr lang="en-US" sz="900" dirty="0"/>
              <a:t>https://dprbcn.files.wordpress.com/2011/04/jg_mega_07.jpg</a:t>
            </a:r>
          </a:p>
        </p:txBody>
      </p:sp>
    </p:spTree>
    <p:extLst>
      <p:ext uri="{BB962C8B-B14F-4D97-AF65-F5344CB8AC3E}">
        <p14:creationId xmlns:p14="http://schemas.microsoft.com/office/powerpoint/2010/main" val="147800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Dystopian genre</a:t>
            </a:r>
          </a:p>
        </p:txBody>
      </p:sp>
      <p:sp>
        <p:nvSpPr>
          <p:cNvPr id="3" name="Content Placeholder 2"/>
          <p:cNvSpPr>
            <a:spLocks noGrp="1"/>
          </p:cNvSpPr>
          <p:nvPr>
            <p:ph idx="1"/>
          </p:nvPr>
        </p:nvSpPr>
        <p:spPr/>
        <p:txBody>
          <a:bodyPr>
            <a:normAutofit/>
          </a:bodyPr>
          <a:lstStyle/>
          <a:p>
            <a:pPr marL="0" indent="0">
              <a:buNone/>
            </a:pPr>
            <a:r>
              <a:rPr lang="en-US" sz="2400" dirty="0"/>
              <a:t>“Dehumanization”</a:t>
            </a:r>
          </a:p>
          <a:p>
            <a:pPr marL="0" indent="0">
              <a:buNone/>
            </a:pPr>
            <a:r>
              <a:rPr lang="en-US" sz="2400" dirty="0"/>
              <a:t>“Totalitarian governments” </a:t>
            </a:r>
          </a:p>
          <a:p>
            <a:pPr marL="0" indent="0">
              <a:buNone/>
            </a:pPr>
            <a:r>
              <a:rPr lang="en-US" sz="2400" dirty="0"/>
              <a:t>“Environmental disaster”</a:t>
            </a:r>
          </a:p>
          <a:p>
            <a:pPr marL="0" indent="0">
              <a:buNone/>
            </a:pPr>
            <a:r>
              <a:rPr lang="en-US" sz="2400" dirty="0"/>
              <a:t>“Cataclysmic decline in society”</a:t>
            </a:r>
          </a:p>
          <a:p>
            <a:pPr marL="0" indent="0">
              <a:buNone/>
            </a:pPr>
            <a:r>
              <a:rPr lang="en-US" sz="2400" dirty="0">
                <a:solidFill>
                  <a:schemeClr val="accent5">
                    <a:lumMod val="50000"/>
                  </a:schemeClr>
                </a:solidFill>
              </a:rPr>
              <a:t>“Draw attention to real-world issues regarding society, environment, politics, economics, religion, psychology, ethics, science, and/or technology, which if unaddressed could potentially lead to such a dystopia-like condition.” </a:t>
            </a:r>
            <a:r>
              <a:rPr lang="en-US" sz="2090" dirty="0"/>
              <a:t>(https://en.wikipedia.org/wiki/Dystopia). </a:t>
            </a:r>
          </a:p>
        </p:txBody>
      </p:sp>
    </p:spTree>
    <p:extLst>
      <p:ext uri="{BB962C8B-B14F-4D97-AF65-F5344CB8AC3E}">
        <p14:creationId xmlns:p14="http://schemas.microsoft.com/office/powerpoint/2010/main" val="166741749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have to do with Sustainable Development?</a:t>
            </a:r>
          </a:p>
        </p:txBody>
      </p:sp>
      <p:pic>
        <p:nvPicPr>
          <p:cNvPr id="1030" name="Picture 6" descr="http://www.elrst.com/wp-content/uploads/2008/08/sustainable-develop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424" y="472439"/>
            <a:ext cx="6096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37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t>
            </a:r>
            <a:r>
              <a:rPr lang="en-US" u="sng" dirty="0"/>
              <a:t>Information</a:t>
            </a:r>
            <a:br>
              <a:rPr lang="en-US" dirty="0"/>
            </a:br>
            <a:r>
              <a:rPr lang="en-US" dirty="0"/>
              <a:t>APEC 100</a:t>
            </a:r>
            <a:br>
              <a:rPr lang="en-US" dirty="0"/>
            </a:br>
            <a:r>
              <a:rPr lang="en-US" dirty="0"/>
              <a:t>Sustainable Development</a:t>
            </a:r>
          </a:p>
        </p:txBody>
      </p:sp>
      <p:sp>
        <p:nvSpPr>
          <p:cNvPr id="3" name="Content Placeholder 2"/>
          <p:cNvSpPr>
            <a:spLocks noGrp="1"/>
          </p:cNvSpPr>
          <p:nvPr>
            <p:ph idx="1"/>
          </p:nvPr>
        </p:nvSpPr>
        <p:spPr/>
        <p:txBody>
          <a:bodyPr>
            <a:normAutofit/>
          </a:bodyPr>
          <a:lstStyle/>
          <a:p>
            <a:pPr marL="0" indent="0">
              <a:buNone/>
            </a:pPr>
            <a:endParaRPr lang="en-US" sz="2800" dirty="0"/>
          </a:p>
          <a:p>
            <a:pPr marL="0" indent="0">
              <a:buNone/>
            </a:pPr>
            <a:r>
              <a:rPr lang="en-US" sz="2800" dirty="0"/>
              <a:t>Tuesdays/Thursdays 2-315pm we will meet as indicated on the Course Schedule</a:t>
            </a:r>
          </a:p>
          <a:p>
            <a:pPr marL="0" indent="0">
              <a:buNone/>
            </a:pPr>
            <a:r>
              <a:rPr lang="en-US" sz="2800" dirty="0"/>
              <a:t>Instructor</a:t>
            </a:r>
          </a:p>
          <a:p>
            <a:pPr lvl="1"/>
            <a:r>
              <a:rPr lang="en-US" sz="2800" dirty="0"/>
              <a:t>Dr. Jennifer Egan</a:t>
            </a:r>
          </a:p>
          <a:p>
            <a:pPr lvl="1"/>
            <a:r>
              <a:rPr lang="en-US" sz="2800" dirty="0"/>
              <a:t>Contact via Canvas only</a:t>
            </a:r>
          </a:p>
          <a:p>
            <a:r>
              <a:rPr lang="en-US" sz="2800" dirty="0"/>
              <a:t>Teaching Assistants - Contact via Canvas only</a:t>
            </a:r>
            <a:endParaRPr lang="en-US" sz="2600" dirty="0"/>
          </a:p>
          <a:p>
            <a:pPr lvl="1"/>
            <a:r>
              <a:rPr lang="en-US" sz="2600" dirty="0"/>
              <a:t>Shannon Brown</a:t>
            </a:r>
          </a:p>
          <a:p>
            <a:pPr lvl="1"/>
            <a:r>
              <a:rPr lang="en-US" sz="2600" dirty="0"/>
              <a:t>Tara Israel</a:t>
            </a:r>
          </a:p>
          <a:p>
            <a:pPr lvl="1"/>
            <a:endParaRPr lang="en-US" sz="2800" dirty="0"/>
          </a:p>
          <a:p>
            <a:pPr marL="502920" lvl="1" indent="0">
              <a:buNone/>
            </a:pPr>
            <a:endParaRPr lang="en-US" sz="2800" dirty="0"/>
          </a:p>
        </p:txBody>
      </p:sp>
    </p:spTree>
    <p:extLst>
      <p:ext uri="{BB962C8B-B14F-4D97-AF65-F5344CB8AC3E}">
        <p14:creationId xmlns:p14="http://schemas.microsoft.com/office/powerpoint/2010/main" val="110338093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Metropolitan</Template>
  <TotalTime>2268</TotalTime>
  <Words>1234</Words>
  <Application>Microsoft Office PowerPoint</Application>
  <PresentationFormat>Widescreen</PresentationFormat>
  <Paragraphs>157</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Corbel</vt:lpstr>
      <vt:lpstr>Wingdings 2</vt:lpstr>
      <vt:lpstr>Frame</vt:lpstr>
      <vt:lpstr>Sustainable Development</vt:lpstr>
      <vt:lpstr>What is Sustainable Development?</vt:lpstr>
      <vt:lpstr>What is Sustainable Development?</vt:lpstr>
      <vt:lpstr>utopia (/juːˈtoʊpiə/ yoo-toh-pee-ə) </vt:lpstr>
      <vt:lpstr>Dystopia</vt:lpstr>
      <vt:lpstr>Why is dystopia so fascinating?</vt:lpstr>
      <vt:lpstr>Dystopian genre</vt:lpstr>
      <vt:lpstr>What does this have to do with Sustainable Development?</vt:lpstr>
      <vt:lpstr>Course Information APEC 100 Sustainable Development</vt:lpstr>
      <vt:lpstr>Course Description</vt:lpstr>
      <vt:lpstr>University goals for undergraduate education</vt:lpstr>
      <vt:lpstr>University goals for undergraduate education</vt:lpstr>
      <vt:lpstr>Textbook and reading</vt:lpstr>
      <vt:lpstr>Grade Assessment</vt:lpstr>
      <vt:lpstr>Course Assessment</vt:lpstr>
      <vt:lpstr>Writing Assignments</vt:lpstr>
      <vt:lpstr>Writing Assignment 1 Open now   Due Sept 26 2pm</vt:lpstr>
      <vt:lpstr>Quizzes</vt:lpstr>
      <vt:lpstr>Course Policy: Major Illnesses</vt:lpstr>
      <vt:lpstr>Course Policy: Academic Honesty</vt:lpstr>
      <vt:lpstr>Course Policy: Use your own words and cite</vt:lpstr>
      <vt:lpstr>Course Policy: Stay Calm and Cite on</vt:lpstr>
      <vt:lpstr>Students with Disabilities </vt:lpstr>
      <vt:lpstr>Instructor background</vt:lpstr>
      <vt:lpstr>Skelly and Loy, Inc http://www.skellyloy.com/ </vt:lpstr>
      <vt:lpstr>Current Projects</vt:lpstr>
      <vt:lpstr>Water Funds –  The Nature Conservancy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Egan</dc:creator>
  <cp:lastModifiedBy>Jennifer Egan</cp:lastModifiedBy>
  <cp:revision>56</cp:revision>
  <dcterms:created xsi:type="dcterms:W3CDTF">2015-11-03T15:12:48Z</dcterms:created>
  <dcterms:modified xsi:type="dcterms:W3CDTF">2017-08-31T17:10:59Z</dcterms:modified>
</cp:coreProperties>
</file>